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SzTx/>
              <a:buFontTx/>
              <a:buNone/>
              <a:defRPr b="0" sz="1800">
                <a:solidFill>
                  <a:srgbClr val="000000"/>
                </a:solidFill>
                <a:uFillTx/>
                <a:latin typeface="+mn-lt"/>
                <a:ea typeface="+mn-ea"/>
                <a:cs typeface="+mn-cs"/>
                <a:sym typeface="Gill Sans"/>
              </a:defRPr>
            </a:lvl2pPr>
            <a:lvl3pPr marL="0" indent="0" algn="ctr">
              <a:lnSpc>
                <a:spcPct val="100000"/>
              </a:lnSpc>
              <a:buSzTx/>
              <a:buFontTx/>
              <a:buNone/>
              <a:defRPr b="0" sz="1800">
                <a:solidFill>
                  <a:srgbClr val="000000"/>
                </a:solidFill>
                <a:uFillTx/>
                <a:latin typeface="+mn-lt"/>
                <a:ea typeface="+mn-ea"/>
                <a:cs typeface="+mn-cs"/>
                <a:sym typeface="Gill Sans"/>
              </a:defRPr>
            </a:lvl3pPr>
            <a:lvl4pPr marL="0" indent="0" algn="ctr">
              <a:lnSpc>
                <a:spcPct val="100000"/>
              </a:lnSpc>
              <a:buSzTx/>
              <a:buFontTx/>
              <a:buNone/>
              <a:defRPr b="0" sz="1800">
                <a:solidFill>
                  <a:srgbClr val="000000"/>
                </a:solidFill>
                <a:uFillTx/>
                <a:latin typeface="+mn-lt"/>
                <a:ea typeface="+mn-ea"/>
                <a:cs typeface="+mn-cs"/>
                <a:sym typeface="Gill Sans"/>
              </a:defRPr>
            </a:lvl4pPr>
            <a:lvl5pPr marL="0" indent="0" algn="ctr">
              <a:lnSpc>
                <a:spcPct val="100000"/>
              </a:lnSpc>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defRPr>
            </a:lvl1pPr>
            <a:lvl2pPr marL="0" indent="329138" defTabSz="914400">
              <a:lnSpc>
                <a:spcPts val="2400"/>
              </a:lnSpc>
              <a:buSzTx/>
              <a:buNone/>
              <a:defRPr b="0" sz="2000">
                <a:solidFill>
                  <a:srgbClr val="000000"/>
                </a:solidFill>
                <a:uFillTx/>
              </a:defRPr>
            </a:lvl2pPr>
            <a:lvl3pPr marL="0" indent="658277" defTabSz="914400">
              <a:lnSpc>
                <a:spcPts val="2400"/>
              </a:lnSpc>
              <a:buSzTx/>
              <a:buNone/>
              <a:defRPr b="0" sz="2000">
                <a:solidFill>
                  <a:srgbClr val="000000"/>
                </a:solidFill>
                <a:uFillTx/>
              </a:defRPr>
            </a:lvl3pPr>
            <a:lvl4pPr marL="0" indent="987415" defTabSz="914400">
              <a:lnSpc>
                <a:spcPts val="2400"/>
              </a:lnSpc>
              <a:buSzTx/>
              <a:buNone/>
              <a:defRPr b="0" sz="2000">
                <a:solidFill>
                  <a:srgbClr val="000000"/>
                </a:solidFill>
                <a:uFillTx/>
              </a:defRPr>
            </a:lvl4pPr>
            <a:lvl5pPr marL="0" indent="1316552" defTabSz="914400">
              <a:lnSpc>
                <a:spcPts val="2400"/>
              </a:lnSpc>
              <a:buSzTx/>
              <a:buNone/>
              <a:defRPr b="0" sz="2000">
                <a:solidFill>
                  <a:srgbClr val="000000"/>
                </a:solidFill>
                <a:uFillTx/>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49" name="Shape 149"/>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50" name="Shape 150"/>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SzTx/>
              <a:buNone/>
              <a:defRPr b="0" sz="2000">
                <a:solidFill>
                  <a:srgbClr val="000000"/>
                </a:solidFill>
                <a:uFillTx/>
                <a:latin typeface="News706 BT"/>
                <a:ea typeface="News706 BT"/>
                <a:cs typeface="News706 BT"/>
                <a:sym typeface="News706 BT"/>
              </a:defRPr>
            </a:lvl2pPr>
            <a:lvl3pPr marL="0" indent="658277" defTabSz="914400">
              <a:lnSpc>
                <a:spcPts val="2400"/>
              </a:lnSpc>
              <a:buSzTx/>
              <a:buNone/>
              <a:defRPr b="0" sz="2000">
                <a:solidFill>
                  <a:srgbClr val="000000"/>
                </a:solidFill>
                <a:uFillTx/>
                <a:latin typeface="News706 BT"/>
                <a:ea typeface="News706 BT"/>
                <a:cs typeface="News706 BT"/>
                <a:sym typeface="News706 BT"/>
              </a:defRPr>
            </a:lvl3pPr>
            <a:lvl4pPr marL="0" indent="987415" defTabSz="914400">
              <a:lnSpc>
                <a:spcPts val="2400"/>
              </a:lnSpc>
              <a:buSzTx/>
              <a:buNone/>
              <a:defRPr b="0" sz="2000">
                <a:solidFill>
                  <a:srgbClr val="000000"/>
                </a:solidFill>
                <a:uFillTx/>
                <a:latin typeface="News706 BT"/>
                <a:ea typeface="News706 BT"/>
                <a:cs typeface="News706 BT"/>
                <a:sym typeface="News706 BT"/>
              </a:defRPr>
            </a:lvl4pPr>
            <a:lvl5pPr marL="0" indent="1316552" defTabSz="914400">
              <a:lnSpc>
                <a:spcPts val="2400"/>
              </a:lnSpc>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0" name="Shape 160"/>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67" name="Shape 167"/>
          <p:cNvSpPr/>
          <p:nvPr>
            <p:ph type="title"/>
          </p:nvPr>
        </p:nvSpPr>
        <p:spPr>
          <a:xfrm>
            <a:off x="1689794" y="136921"/>
            <a:ext cx="5983487" cy="1163837"/>
          </a:xfrm>
          <a:prstGeom prst="rect">
            <a:avLst/>
          </a:prstGeom>
        </p:spPr>
        <p:txBody>
          <a:bodyPr lIns="27384" tIns="27384" rIns="27384" bIns="27384" anchor="ctr">
            <a:normAutofit fontScale="100000" lnSpcReduction="0"/>
          </a:bodyPr>
          <a:lstStyle>
            <a:lvl1pPr algn="ctr">
              <a:lnSpc>
                <a:spcPct val="100000"/>
              </a:lnSpc>
              <a:defRPr b="0" sz="4200">
                <a:uFillTx/>
                <a:latin typeface="Helvetica Light"/>
                <a:ea typeface="Helvetica Light"/>
                <a:cs typeface="Helvetica Light"/>
                <a:sym typeface="Helvetica Light"/>
              </a:defRPr>
            </a:lvl1pPr>
          </a:lstStyle>
          <a:p>
            <a:pPr/>
            <a:r>
              <a:t>Title Text</a:t>
            </a:r>
          </a:p>
        </p:txBody>
      </p:sp>
      <p:sp>
        <p:nvSpPr>
          <p:cNvPr id="168" name="Shape 168"/>
          <p:cNvSpPr/>
          <p:nvPr>
            <p:ph type="body" idx="1"/>
          </p:nvPr>
        </p:nvSpPr>
        <p:spPr>
          <a:xfrm>
            <a:off x="1689794" y="1396603"/>
            <a:ext cx="5983487" cy="3388817"/>
          </a:xfrm>
          <a:prstGeom prst="rect">
            <a:avLst/>
          </a:prstGeom>
        </p:spPr>
        <p:txBody>
          <a:bodyPr lIns="27384" tIns="27384" rIns="27384" bIns="27384" anchor="ctr">
            <a:normAutofit fontScale="100000" lnSpcReduction="0"/>
          </a:bodyPr>
          <a:lstStyle>
            <a:lvl1pPr marL="233947" indent="-233947">
              <a:lnSpc>
                <a:spcPct val="100000"/>
              </a:lnSpc>
              <a:spcBef>
                <a:spcPts val="4200"/>
              </a:spcBef>
              <a:buSzPct val="75000"/>
              <a:buChar char="•"/>
              <a:defRPr b="0" sz="200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b="0" sz="200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b="0" sz="200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b="0" sz="200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b="0" sz="20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ph type="sldNum" sz="quarter" idx="2"/>
          </p:nvPr>
        </p:nvSpPr>
        <p:spPr>
          <a:xfrm>
            <a:off x="4580829" y="4990802"/>
            <a:ext cx="194571" cy="194470"/>
          </a:xfrm>
          <a:prstGeom prst="rect">
            <a:avLst/>
          </a:prstGeom>
        </p:spPr>
        <p:txBody>
          <a:bodyPr lIns="27384" tIns="27384" rIns="27384" bIns="27384"/>
          <a:lstStyle>
            <a:lvl1pPr>
              <a:defRPr b="0" sz="900">
                <a:solidFill>
                  <a:srgbClr val="FFFFFF"/>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7" name="Shape 47"/>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wired.com/2016/01/googles-go-victory-is-just-a-glimpse-of-how-powerful-ai-will-be/" TargetMode="External"/><Relationship Id="rId3" Type="http://schemas.openxmlformats.org/officeDocument/2006/relationships/hyperlink" Target="http://www.wired.com/2014/01/geoffrey-hinton-deep-learning" TargetMode="External"/><Relationship Id="rId4" Type="http://schemas.openxmlformats.org/officeDocument/2006/relationships/hyperlink" Target="https://sites.google.com/site/deepernn/home/blog/briefsummaryofthepaneldiscussionatdlworkshopicml2015"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80"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10 - Artificial Neural Networks</a:t>
            </a:r>
          </a:p>
          <a:p>
            <a:pPr>
              <a:lnSpc>
                <a:spcPct val="70000"/>
              </a:lnSpc>
              <a:defRPr sz="4100"/>
            </a:pPr>
            <a:r>
              <a:t>Wednesday 25th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image8.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Shape 252"/>
          <p:cNvSpPr/>
          <p:nvPr>
            <p:ph type="title"/>
          </p:nvPr>
        </p:nvSpPr>
        <p:spPr>
          <a:prstGeom prst="rect">
            <a:avLst/>
          </a:prstGeom>
        </p:spPr>
        <p:txBody>
          <a:bodyPr/>
          <a:lstStyle/>
          <a:p>
            <a:pPr/>
            <a:r>
              <a:t>SINGLE PERCEPTRON</a:t>
            </a:r>
          </a:p>
        </p:txBody>
      </p:sp>
      <p:sp>
        <p:nvSpPr>
          <p:cNvPr id="253" name="Shape 253"/>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Takes in input and uses an activation function in order to output</a:t>
            </a:r>
          </a:p>
          <a:p>
            <a:pPr marL="0" indent="0">
              <a:lnSpc>
                <a:spcPct val="100000"/>
              </a:lnSpc>
              <a:spcBef>
                <a:spcPts val="1200"/>
              </a:spcBef>
              <a:buSzTx/>
              <a:buFontTx/>
              <a:buNone/>
            </a:pPr>
          </a:p>
          <a:p>
            <a:pPr marL="0" indent="0">
              <a:lnSpc>
                <a:spcPct val="100000"/>
              </a:lnSpc>
              <a:spcBef>
                <a:spcPts val="1200"/>
              </a:spcBef>
              <a:buSzTx/>
              <a:buFontTx/>
              <a:buNone/>
            </a:pPr>
            <a:r>
              <a:t>What is z?</a:t>
            </a:r>
          </a:p>
        </p:txBody>
      </p:sp>
      <p:pic>
        <p:nvPicPr>
          <p:cNvPr id="254" name="image9.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image8.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57" name="Shape 2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8" name="Shape 2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9" name="Shape 25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0" name="Shape 26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1" name="Shape 2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Shape 262"/>
          <p:cNvSpPr/>
          <p:nvPr>
            <p:ph type="title"/>
          </p:nvPr>
        </p:nvSpPr>
        <p:spPr>
          <a:prstGeom prst="rect">
            <a:avLst/>
          </a:prstGeom>
        </p:spPr>
        <p:txBody>
          <a:bodyPr/>
          <a:lstStyle/>
          <a:p>
            <a:pPr/>
            <a:r>
              <a:t>SINGLE PERCEPTRON</a:t>
            </a:r>
          </a:p>
        </p:txBody>
      </p:sp>
      <p:sp>
        <p:nvSpPr>
          <p:cNvPr id="263" name="Shape 263"/>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Takes in input and uses an activation function in order to output.</a:t>
            </a:r>
          </a:p>
          <a:p>
            <a:pPr marL="0" indent="0">
              <a:lnSpc>
                <a:spcPct val="100000"/>
              </a:lnSpc>
              <a:spcBef>
                <a:spcPts val="1200"/>
              </a:spcBef>
              <a:buSzTx/>
              <a:buFontTx/>
              <a:buNone/>
            </a:pPr>
          </a:p>
          <a:p>
            <a:pPr marL="0" indent="0">
              <a:lnSpc>
                <a:spcPct val="100000"/>
              </a:lnSpc>
              <a:spcBef>
                <a:spcPts val="1200"/>
              </a:spcBef>
              <a:buSzTx/>
              <a:buFontTx/>
              <a:buNone/>
            </a:pPr>
            <a:r>
              <a:t>z is a weighted sum on the inputs.</a:t>
            </a:r>
          </a:p>
          <a:p>
            <a:pPr marL="0" indent="0">
              <a:lnSpc>
                <a:spcPct val="100000"/>
              </a:lnSpc>
              <a:spcBef>
                <a:spcPts val="1200"/>
              </a:spcBef>
              <a:buSzTx/>
              <a:buFontTx/>
              <a:buNone/>
            </a:pPr>
          </a:p>
          <a:p>
            <a:pPr marL="0" indent="0">
              <a:lnSpc>
                <a:spcPct val="100000"/>
              </a:lnSpc>
              <a:spcBef>
                <a:spcPts val="1200"/>
              </a:spcBef>
              <a:buSzTx/>
              <a:buFontTx/>
              <a:buNone/>
            </a:pPr>
          </a:p>
          <a:p>
            <a:pPr marL="0" indent="0">
              <a:lnSpc>
                <a:spcPct val="100000"/>
              </a:lnSpc>
              <a:spcBef>
                <a:spcPts val="1200"/>
              </a:spcBef>
              <a:buSzTx/>
              <a:buFontTx/>
              <a:buNone/>
            </a:pPr>
          </a:p>
          <a:p>
            <a:pPr marL="0" indent="0">
              <a:lnSpc>
                <a:spcPct val="100000"/>
              </a:lnSpc>
              <a:spcBef>
                <a:spcPts val="1200"/>
              </a:spcBef>
              <a:buSzTx/>
              <a:buFontTx/>
              <a:buNone/>
            </a:pPr>
          </a:p>
          <a:p>
            <a:pPr marL="0" indent="0">
              <a:lnSpc>
                <a:spcPct val="100000"/>
              </a:lnSpc>
              <a:spcBef>
                <a:spcPts val="1200"/>
              </a:spcBef>
              <a:buSzTx/>
              <a:buFontTx/>
              <a:buNone/>
            </a:pPr>
            <a:r>
              <a:t>Where w</a:t>
            </a:r>
            <a:r>
              <a:rPr baseline="-5999"/>
              <a:t>i</a:t>
            </a:r>
            <a:r>
              <a:t> is the weight on input x</a:t>
            </a:r>
            <a:r>
              <a:rPr baseline="-5999"/>
              <a:t>i</a:t>
            </a:r>
          </a:p>
          <a:p>
            <a:pPr marL="0" indent="0">
              <a:lnSpc>
                <a:spcPct val="100000"/>
              </a:lnSpc>
              <a:spcBef>
                <a:spcPts val="1200"/>
              </a:spcBef>
              <a:buSzTx/>
              <a:buFontTx/>
              <a:buNone/>
            </a:pPr>
          </a:p>
        </p:txBody>
      </p:sp>
      <p:pic>
        <p:nvPicPr>
          <p:cNvPr id="264" name="image9.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pic>
        <p:nvPicPr>
          <p:cNvPr id="265" name="image11.pdf"/>
          <p:cNvPicPr>
            <a:picLocks noChangeAspect="1"/>
          </p:cNvPicPr>
          <p:nvPr/>
        </p:nvPicPr>
        <p:blipFill>
          <a:blip r:embed="rId4">
            <a:extLst/>
          </a:blip>
          <a:stretch>
            <a:fillRect/>
          </a:stretch>
        </p:blipFill>
        <p:spPr>
          <a:xfrm>
            <a:off x="1784081" y="2932237"/>
            <a:ext cx="2195902" cy="1198221"/>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image13.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268" name="Shape 2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9" name="Shape 2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0" name="Shape 2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1" name="Shape 2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2" name="Shape 2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Shape 273"/>
          <p:cNvSpPr/>
          <p:nvPr>
            <p:ph type="title"/>
          </p:nvPr>
        </p:nvSpPr>
        <p:spPr>
          <a:prstGeom prst="rect">
            <a:avLst/>
          </a:prstGeom>
        </p:spPr>
        <p:txBody>
          <a:bodyPr/>
          <a:lstStyle/>
          <a:p>
            <a:pPr/>
            <a:r>
              <a:t>SINGLE PERCEPTRON</a:t>
            </a:r>
          </a:p>
        </p:txBody>
      </p:sp>
      <p:pic>
        <p:nvPicPr>
          <p:cNvPr id="274" name="image9.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275" name="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image13.png" descr="Screenshot 2015-08-19 14.06.09.png"/>
          <p:cNvPicPr>
            <a:picLocks noChangeAspect="1"/>
          </p:cNvPicPr>
          <p:nvPr/>
        </p:nvPicPr>
        <p:blipFill>
          <a:blip r:embed="rId2">
            <a:extLst/>
          </a:blip>
          <a:stretch>
            <a:fillRect/>
          </a:stretch>
        </p:blipFill>
        <p:spPr>
          <a:xfrm>
            <a:off x="283368" y="893762"/>
            <a:ext cx="5291139" cy="3757977"/>
          </a:xfrm>
          <a:prstGeom prst="rect">
            <a:avLst/>
          </a:prstGeom>
          <a:ln w="12700">
            <a:miter lim="400000"/>
          </a:ln>
        </p:spPr>
      </p:pic>
      <p:sp>
        <p:nvSpPr>
          <p:cNvPr id="278" name="Shape 2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9" name="Shape 2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0" name="Shape 2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1" name="Shape 2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2" name="Shape 2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Shape 283"/>
          <p:cNvSpPr/>
          <p:nvPr>
            <p:ph type="title"/>
          </p:nvPr>
        </p:nvSpPr>
        <p:spPr>
          <a:prstGeom prst="rect">
            <a:avLst/>
          </a:prstGeom>
        </p:spPr>
        <p:txBody>
          <a:bodyPr/>
          <a:lstStyle/>
          <a:p>
            <a:pPr/>
            <a:r>
              <a:t>SINGLE PERCEPTRON</a:t>
            </a:r>
          </a:p>
        </p:txBody>
      </p:sp>
      <p:pic>
        <p:nvPicPr>
          <p:cNvPr id="284" name="image9.png" descr="Screenshot 2015-08-19 12.01.51.png"/>
          <p:cNvPicPr>
            <a:picLocks noChangeAspect="1"/>
          </p:cNvPicPr>
          <p:nvPr/>
        </p:nvPicPr>
        <p:blipFill>
          <a:blip r:embed="rId3">
            <a:extLst/>
          </a:blip>
          <a:stretch>
            <a:fillRect/>
          </a:stretch>
        </p:blipFill>
        <p:spPr>
          <a:xfrm>
            <a:off x="5964237" y="2451100"/>
            <a:ext cx="2850490" cy="1104900"/>
          </a:xfrm>
          <a:prstGeom prst="rect">
            <a:avLst/>
          </a:prstGeom>
          <a:ln w="12700">
            <a:miter lim="400000"/>
          </a:ln>
        </p:spPr>
      </p:pic>
      <p:pic>
        <p:nvPicPr>
          <p:cNvPr id="285" name="image11.pdf"/>
          <p:cNvPicPr>
            <a:picLocks noChangeAspect="1"/>
          </p:cNvPicPr>
          <p:nvPr/>
        </p:nvPicPr>
        <p:blipFill>
          <a:blip r:embed="rId4">
            <a:extLst/>
          </a:blip>
          <a:stretch>
            <a:fillRect/>
          </a:stretch>
        </p:blipFill>
        <p:spPr>
          <a:xfrm>
            <a:off x="2166936" y="3657600"/>
            <a:ext cx="1524001" cy="831589"/>
          </a:xfrm>
          <a:prstGeom prst="rect">
            <a:avLst/>
          </a:prstGeom>
          <a:ln w="12700">
            <a:miter lim="400000"/>
          </a:ln>
        </p:spPr>
      </p:pic>
      <p:sp>
        <p:nvSpPr>
          <p:cNvPr id="286" name="Shape 286"/>
          <p:cNvSpPr/>
          <p:nvPr>
            <p:ph type="body" sz="quarter" idx="1"/>
          </p:nvPr>
        </p:nvSpPr>
        <p:spPr>
          <a:xfrm>
            <a:off x="468153" y="4671376"/>
            <a:ext cx="8659288" cy="342901"/>
          </a:xfrm>
          <a:prstGeom prst="rect">
            <a:avLst/>
          </a:prstGeom>
        </p:spPr>
        <p:txBody>
          <a:bodyPr/>
          <a:lstStyle/>
          <a:p>
            <a:pPr marL="0" indent="0">
              <a:lnSpc>
                <a:spcPct val="100000"/>
              </a:lnSpc>
              <a:spcBef>
                <a:spcPts val="1200"/>
              </a:spcBef>
              <a:buSzTx/>
              <a:buFontTx/>
              <a:buNone/>
            </a:pPr>
            <a:r>
              <a:t>If f(z) if above a threshold, generally called theta, then the neuron “fires”</a:t>
            </a:r>
          </a:p>
          <a:p>
            <a:pPr marL="0" indent="0">
              <a:lnSpc>
                <a:spcPct val="100000"/>
              </a:lnSpc>
              <a:spcBef>
                <a:spcPts val="1200"/>
              </a:spcBef>
              <a:buSzTx/>
              <a:buFontTx/>
              <a:buNone/>
            </a:pP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9" name="Shape 2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0" name="Shape 29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1" name="Shape 29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2" name="Shape 29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3" name="Shape 293"/>
          <p:cNvSpPr/>
          <p:nvPr>
            <p:ph type="title"/>
          </p:nvPr>
        </p:nvSpPr>
        <p:spPr>
          <a:prstGeom prst="rect">
            <a:avLst/>
          </a:prstGeom>
        </p:spPr>
        <p:txBody>
          <a:bodyPr/>
          <a:lstStyle/>
          <a:p>
            <a:pPr/>
            <a:r>
              <a:t>MULTI-LAYER PERCEPTRON</a:t>
            </a:r>
          </a:p>
        </p:txBody>
      </p:sp>
      <p:pic>
        <p:nvPicPr>
          <p:cNvPr id="294" name="image14.png" descr="Screenshot 2015-08-19 13.26.14.png"/>
          <p:cNvPicPr>
            <a:picLocks noChangeAspect="1"/>
          </p:cNvPicPr>
          <p:nvPr/>
        </p:nvPicPr>
        <p:blipFill>
          <a:blip r:embed="rId2">
            <a:extLst/>
          </a:blip>
          <a:stretch>
            <a:fillRect/>
          </a:stretch>
        </p:blipFill>
        <p:spPr>
          <a:xfrm>
            <a:off x="1358483" y="1143000"/>
            <a:ext cx="6646109" cy="3574630"/>
          </a:xfrm>
          <a:prstGeom prst="rect">
            <a:avLst/>
          </a:prstGeom>
          <a:ln w="12700">
            <a:miter lim="400000"/>
          </a:ln>
        </p:spPr>
      </p:pic>
      <p:sp>
        <p:nvSpPr>
          <p:cNvPr id="295" name="Shape 295"/>
          <p:cNvSpPr/>
          <p:nvPr/>
        </p:nvSpPr>
        <p:spPr>
          <a:xfrm>
            <a:off x="1322311" y="4711700"/>
            <a:ext cx="91562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0" sz="1500">
                <a:uFillTx/>
                <a:latin typeface="+mn-lt"/>
                <a:ea typeface="+mn-ea"/>
                <a:cs typeface="+mn-cs"/>
                <a:sym typeface="Gill Sans"/>
              </a:defRPr>
            </a:lvl1pPr>
          </a:lstStyle>
          <a:p>
            <a:pPr>
              <a:defRPr sz="4200"/>
            </a:pPr>
            <a:r>
              <a:rPr sz="1500"/>
              <a:t>Input layer</a:t>
            </a:r>
          </a:p>
        </p:txBody>
      </p:sp>
      <p:sp>
        <p:nvSpPr>
          <p:cNvPr id="296" name="Shape 296"/>
          <p:cNvSpPr/>
          <p:nvPr/>
        </p:nvSpPr>
        <p:spPr>
          <a:xfrm>
            <a:off x="2998711" y="4711701"/>
            <a:ext cx="266700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sz="1500">
                <a:uFillTx/>
                <a:latin typeface="+mn-lt"/>
                <a:ea typeface="+mn-ea"/>
                <a:cs typeface="+mn-cs"/>
                <a:sym typeface="Gill Sans"/>
              </a:defRPr>
            </a:lvl1pPr>
          </a:lstStyle>
          <a:p>
            <a:pPr>
              <a:defRPr sz="4200"/>
            </a:pPr>
            <a:r>
              <a:rPr sz="1500"/>
              <a:t>Several hidden layers</a:t>
            </a:r>
          </a:p>
        </p:txBody>
      </p:sp>
      <p:sp>
        <p:nvSpPr>
          <p:cNvPr id="297" name="Shape 297"/>
          <p:cNvSpPr/>
          <p:nvPr/>
        </p:nvSpPr>
        <p:spPr>
          <a:xfrm>
            <a:off x="6399849" y="3644900"/>
            <a:ext cx="1088267"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sz="1500">
                <a:uFillTx/>
                <a:latin typeface="+mn-lt"/>
                <a:ea typeface="+mn-ea"/>
                <a:cs typeface="+mn-cs"/>
                <a:sym typeface="Gill Sans"/>
              </a:defRPr>
            </a:lvl1pPr>
          </a:lstStyle>
          <a:p>
            <a:pPr>
              <a:defRPr sz="4200"/>
            </a:pPr>
            <a:r>
              <a:rPr sz="1500"/>
              <a:t>Output layer</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0" name="Shape 3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1" name="Shape 3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2" name="Shape 3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3" name="Shape 3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Shape 304"/>
          <p:cNvSpPr/>
          <p:nvPr>
            <p:ph type="title"/>
          </p:nvPr>
        </p:nvSpPr>
        <p:spPr>
          <a:prstGeom prst="rect">
            <a:avLst/>
          </a:prstGeom>
        </p:spPr>
        <p:txBody>
          <a:bodyPr/>
          <a:lstStyle/>
          <a:p>
            <a:pPr/>
            <a:r>
              <a:t>WHAT IS AN ARTIFICIAL NEURAL NETWORK?</a:t>
            </a:r>
          </a:p>
        </p:txBody>
      </p:sp>
      <p:sp>
        <p:nvSpPr>
          <p:cNvPr id="305" name="Shape 305"/>
          <p:cNvSpPr/>
          <p:nvPr>
            <p:ph type="body" idx="1"/>
          </p:nvPr>
        </p:nvSpPr>
        <p:spPr>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Input Layer - the original features of our dataset (our X)</a:t>
            </a:r>
          </a:p>
          <a:p>
            <a:pPr marL="0" indent="0">
              <a:lnSpc>
                <a:spcPct val="100000"/>
              </a:lnSpc>
              <a:spcBef>
                <a:spcPts val="1200"/>
              </a:spcBef>
              <a:buSzTx/>
              <a:buFontTx/>
              <a:buNone/>
            </a:pPr>
          </a:p>
          <a:p>
            <a:pPr marL="0" indent="0">
              <a:lnSpc>
                <a:spcPct val="100000"/>
              </a:lnSpc>
              <a:spcBef>
                <a:spcPts val="1200"/>
              </a:spcBef>
              <a:buSzTx/>
              <a:buFontTx/>
              <a:buNone/>
            </a:pPr>
            <a:r>
              <a:t>Hidden Layer - these are the derived features of the network. They are called hidden because they are not directly observed. </a:t>
            </a:r>
          </a:p>
          <a:p>
            <a:pPr marL="0" indent="0">
              <a:lnSpc>
                <a:spcPct val="100000"/>
              </a:lnSpc>
              <a:spcBef>
                <a:spcPts val="1200"/>
              </a:spcBef>
              <a:buSzTx/>
              <a:buFontTx/>
              <a:buNone/>
            </a:pPr>
          </a:p>
          <a:p>
            <a:pPr marL="0" indent="0">
              <a:lnSpc>
                <a:spcPct val="100000"/>
              </a:lnSpc>
              <a:spcBef>
                <a:spcPts val="1200"/>
              </a:spcBef>
              <a:buSzTx/>
              <a:buFontTx/>
              <a:buNone/>
            </a:pPr>
            <a:r>
              <a:t>Output Layer - the final transformation of the inputs into a result</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08" name="Shape 30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09" name="Shape 309"/>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HOW DO WE FIND THE WEIGHTS?</a:t>
            </a:r>
          </a:p>
        </p:txBody>
      </p:sp>
      <p:sp>
        <p:nvSpPr>
          <p:cNvPr id="310" name="Shape 310"/>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13" name="Shape 31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14" name="Shape 31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BACK-PROPAGATION</a:t>
            </a:r>
          </a:p>
        </p:txBody>
      </p:sp>
      <p:sp>
        <p:nvSpPr>
          <p:cNvPr id="315" name="Shape 315"/>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8" name="Shape 3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9" name="Shape 3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0" name="Shape 3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1" name="Shape 3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Shape 322"/>
          <p:cNvSpPr/>
          <p:nvPr>
            <p:ph type="title"/>
          </p:nvPr>
        </p:nvSpPr>
        <p:spPr>
          <a:prstGeom prst="rect">
            <a:avLst/>
          </a:prstGeom>
        </p:spPr>
        <p:txBody>
          <a:bodyPr/>
          <a:lstStyle/>
          <a:p>
            <a:pPr/>
            <a:r>
              <a:t>BACK-PROPOGATION</a:t>
            </a:r>
          </a:p>
        </p:txBody>
      </p:sp>
      <p:sp>
        <p:nvSpPr>
          <p:cNvPr id="323" name="Shape 323"/>
          <p:cNvSpPr/>
          <p:nvPr>
            <p:ph type="body" idx="1"/>
          </p:nvPr>
        </p:nvSpPr>
        <p:spPr>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As we train the model we update the sigmoid function weights in order to get the best predictions possible</a:t>
            </a:r>
          </a:p>
          <a:p>
            <a:pPr marL="0" indent="0">
              <a:lnSpc>
                <a:spcPct val="100000"/>
              </a:lnSpc>
              <a:spcBef>
                <a:spcPts val="1200"/>
              </a:spcBef>
              <a:buSzTx/>
              <a:buFontTx/>
              <a:buNone/>
            </a:pPr>
          </a:p>
          <a:p>
            <a:pPr marL="0" indent="0">
              <a:lnSpc>
                <a:spcPct val="100000"/>
              </a:lnSpc>
              <a:spcBef>
                <a:spcPts val="1200"/>
              </a:spcBef>
              <a:buSzTx/>
              <a:buFontTx/>
              <a:buNone/>
            </a:pPr>
            <a:r>
              <a:t>If an observation goes through the model and is outputted as False when it should have been True the logistic functions in the single perceptrons are changed slightly.</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6" name="Shape 32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7" name="Shape 3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8" name="Shape 3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9" name="Shape 3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Shape 330"/>
          <p:cNvSpPr/>
          <p:nvPr>
            <p:ph type="title"/>
          </p:nvPr>
        </p:nvSpPr>
        <p:spPr>
          <a:prstGeom prst="rect">
            <a:avLst/>
          </a:prstGeom>
        </p:spPr>
        <p:txBody>
          <a:bodyPr/>
          <a:lstStyle/>
          <a:p>
            <a:pPr/>
            <a:r>
              <a:t>BACK-PROPOGATION</a:t>
            </a:r>
          </a:p>
        </p:txBody>
      </p:sp>
      <p:sp>
        <p:nvSpPr>
          <p:cNvPr id="331" name="Shape 331"/>
          <p:cNvSpPr/>
          <p:nvPr>
            <p:ph type="body" idx="1"/>
          </p:nvPr>
        </p:nvSpPr>
        <p:spPr>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Back-Propogation is a two-pass algorithm. </a:t>
            </a:r>
          </a:p>
          <a:p>
            <a:pPr marL="0" indent="0">
              <a:lnSpc>
                <a:spcPct val="100000"/>
              </a:lnSpc>
              <a:spcBef>
                <a:spcPts val="1200"/>
              </a:spcBef>
              <a:buSzTx/>
              <a:buFontTx/>
              <a:buNone/>
            </a:pPr>
          </a:p>
          <a:p>
            <a:pPr marL="0" indent="0">
              <a:lnSpc>
                <a:spcPct val="100000"/>
              </a:lnSpc>
              <a:spcBef>
                <a:spcPts val="1200"/>
              </a:spcBef>
              <a:buSzTx/>
              <a:buFontTx/>
              <a:buNone/>
            </a:pPr>
            <a:r>
              <a:t>The Forward pass fixes the current weights and the predicted values are calculated.</a:t>
            </a:r>
          </a:p>
          <a:p>
            <a:pPr marL="0" indent="0">
              <a:lnSpc>
                <a:spcPct val="100000"/>
              </a:lnSpc>
              <a:spcBef>
                <a:spcPts val="1200"/>
              </a:spcBef>
              <a:buSzTx/>
              <a:buFontTx/>
              <a:buNone/>
            </a:pPr>
          </a:p>
          <a:p>
            <a:pPr marL="0" indent="0">
              <a:lnSpc>
                <a:spcPct val="100000"/>
              </a:lnSpc>
              <a:spcBef>
                <a:spcPts val="1200"/>
              </a:spcBef>
              <a:buSzTx/>
              <a:buFontTx/>
              <a:buNone/>
            </a:pPr>
            <a:r>
              <a:t>The Backward pass calculates the errors on the output layer and are then back-propagated to give the errors at the hidden layer units.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7" name="Shape 187"/>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ph type="title"/>
          </p:nvPr>
        </p:nvSpPr>
        <p:spPr>
          <a:prstGeom prst="rect">
            <a:avLst/>
          </a:prstGeom>
        </p:spPr>
        <p:txBody>
          <a:bodyPr/>
          <a:lstStyle/>
          <a:p>
            <a:pPr/>
            <a:r>
              <a:t>AGENDA</a:t>
            </a:r>
          </a:p>
        </p:txBody>
      </p:sp>
      <p:sp>
        <p:nvSpPr>
          <p:cNvPr id="189" name="Shape 189"/>
          <p:cNvSpPr/>
          <p:nvPr>
            <p:ph type="body" idx="1"/>
          </p:nvPr>
        </p:nvSpPr>
        <p:spPr>
          <a:prstGeom prst="rect">
            <a:avLst/>
          </a:prstGeom>
        </p:spPr>
        <p:txBody>
          <a:bodyPr/>
          <a:lstStyle/>
          <a:p>
            <a:pPr marL="352777" indent="-352777">
              <a:buSzPct val="100000"/>
              <a:buFontTx/>
              <a:buAutoNum type="arabicPeriod" startAt="1"/>
            </a:pPr>
            <a:r>
              <a:t>Tasks from Wednesday</a:t>
            </a:r>
          </a:p>
          <a:p>
            <a:pPr marL="352777" indent="-352777">
              <a:buSzPct val="100000"/>
              <a:buFontTx/>
              <a:buAutoNum type="arabicPeriod" startAt="1"/>
            </a:pPr>
            <a:r>
              <a:t>Artificial Neural Networks</a:t>
            </a:r>
          </a:p>
          <a:p>
            <a:pPr marL="352777" indent="-352777">
              <a:buSzPct val="100000"/>
              <a:buFontTx/>
              <a:buAutoNum type="arabicPeriod" startAt="1"/>
            </a:pPr>
            <a:r>
              <a:t>Lab</a:t>
            </a:r>
          </a:p>
          <a:p>
            <a:pPr marL="352777" indent="-352777">
              <a:buSzPct val="100000"/>
              <a:buFontTx/>
              <a:buAutoNum type="arabicPeriod" startAt="1"/>
            </a:pPr>
            <a:r>
              <a:t>Review of last week</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4" name="Shape 33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7" name="Shape 3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Shape 338"/>
          <p:cNvSpPr/>
          <p:nvPr>
            <p:ph type="title"/>
          </p:nvPr>
        </p:nvSpPr>
        <p:spPr>
          <a:prstGeom prst="rect">
            <a:avLst/>
          </a:prstGeom>
        </p:spPr>
        <p:txBody>
          <a:bodyPr/>
          <a:lstStyle/>
          <a:p>
            <a:pPr/>
            <a:r>
              <a:t>BACK-PROPOGATION</a:t>
            </a:r>
          </a:p>
        </p:txBody>
      </p:sp>
      <p:sp>
        <p:nvSpPr>
          <p:cNvPr id="339" name="Shape 339"/>
          <p:cNvSpPr/>
          <p:nvPr>
            <p:ph type="body" sz="half" idx="1"/>
          </p:nvPr>
        </p:nvSpPr>
        <p:spPr>
          <a:xfrm>
            <a:off x="468153" y="983297"/>
            <a:ext cx="4089520" cy="4030980"/>
          </a:xfrm>
          <a:prstGeom prst="rect">
            <a:avLst/>
          </a:prstGeom>
        </p:spPr>
        <p:txBody>
          <a:bodyPr/>
          <a:lstStyle/>
          <a:p>
            <a:pPr marL="0" indent="0">
              <a:lnSpc>
                <a:spcPct val="100000"/>
              </a:lnSpc>
              <a:spcBef>
                <a:spcPts val="1200"/>
              </a:spcBef>
              <a:buSzTx/>
              <a:buFontTx/>
              <a:buNone/>
            </a:pPr>
            <a:r>
              <a:t>Pros</a:t>
            </a:r>
          </a:p>
          <a:p>
            <a:pPr>
              <a:lnSpc>
                <a:spcPct val="100000"/>
              </a:lnSpc>
              <a:spcBef>
                <a:spcPts val="1200"/>
              </a:spcBef>
            </a:pPr>
            <a:r>
              <a:t>Online model (updates as you go) </a:t>
            </a:r>
          </a:p>
          <a:p>
            <a:pPr>
              <a:lnSpc>
                <a:spcPct val="100000"/>
              </a:lnSpc>
              <a:spcBef>
                <a:spcPts val="1200"/>
              </a:spcBef>
            </a:pPr>
            <a:r>
              <a:t>Very fast predictions</a:t>
            </a:r>
          </a:p>
          <a:p>
            <a:pPr>
              <a:lnSpc>
                <a:spcPct val="100000"/>
              </a:lnSpc>
              <a:spcBef>
                <a:spcPts val="1200"/>
              </a:spcBef>
            </a:pPr>
            <a:r>
              <a:t>Can approximate almost any type of function</a:t>
            </a:r>
          </a:p>
          <a:p>
            <a:pPr>
              <a:lnSpc>
                <a:spcPct val="100000"/>
              </a:lnSpc>
              <a:spcBef>
                <a:spcPts val="1200"/>
              </a:spcBef>
            </a:pPr>
            <a:r>
              <a:t>Can be used in a supervised and unsupervised manner</a:t>
            </a:r>
          </a:p>
          <a:p>
            <a:pPr>
              <a:lnSpc>
                <a:spcPct val="100000"/>
              </a:lnSpc>
              <a:spcBef>
                <a:spcPts val="1200"/>
              </a:spcBef>
            </a:pPr>
            <a:r>
              <a:t>Very topical area of machine learning (lots of investment)</a:t>
            </a:r>
          </a:p>
          <a:p>
            <a:pPr>
              <a:lnSpc>
                <a:spcPct val="100000"/>
              </a:lnSpc>
              <a:spcBef>
                <a:spcPts val="1200"/>
              </a:spcBef>
            </a:pPr>
            <a:r>
              <a:t>Getting easier to run</a:t>
            </a:r>
          </a:p>
        </p:txBody>
      </p:sp>
      <p:sp>
        <p:nvSpPr>
          <p:cNvPr id="340" name="Shape 340"/>
          <p:cNvSpPr/>
          <p:nvPr/>
        </p:nvSpPr>
        <p:spPr>
          <a:xfrm>
            <a:off x="4849653" y="983297"/>
            <a:ext cx="4089520" cy="4030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1200"/>
              </a:spcBef>
              <a:defRPr sz="2000"/>
            </a:pPr>
            <a:r>
              <a:t>Cons</a:t>
            </a:r>
          </a:p>
          <a:p>
            <a:pPr marL="186689" indent="-146050" algn="l">
              <a:spcBef>
                <a:spcPts val="1200"/>
              </a:spcBef>
              <a:buSzPct val="69000"/>
              <a:buFont typeface="Lucida Grande"/>
              <a:buChar char="‣"/>
              <a:defRPr sz="2000"/>
            </a:pPr>
            <a:r>
              <a:t>Requires many training samples to be considered good</a:t>
            </a:r>
          </a:p>
          <a:p>
            <a:pPr marL="186689" indent="-146050" algn="l">
              <a:spcBef>
                <a:spcPts val="1200"/>
              </a:spcBef>
              <a:buSzPct val="69000"/>
              <a:buFont typeface="Lucida Grande"/>
              <a:buChar char="‣"/>
              <a:defRPr sz="2000"/>
            </a:pPr>
            <a:r>
              <a:t>Hard to describe what is happening</a:t>
            </a:r>
          </a:p>
          <a:p>
            <a:pPr marL="186689" indent="-146050" algn="l">
              <a:spcBef>
                <a:spcPts val="1200"/>
              </a:spcBef>
              <a:buSzPct val="69000"/>
              <a:buFont typeface="Lucida Grande"/>
              <a:buChar char="‣"/>
              <a:defRPr sz="2000"/>
            </a:pPr>
            <a:r>
              <a:t>Requires a lot of hardware / computation power</a:t>
            </a:r>
          </a:p>
          <a:p>
            <a:pPr marL="186689" indent="-146050" algn="l">
              <a:spcBef>
                <a:spcPts val="1200"/>
              </a:spcBef>
              <a:buSzPct val="69000"/>
              <a:buFont typeface="Lucida Grande"/>
              <a:buChar char="‣"/>
              <a:defRPr sz="2000"/>
            </a:pPr>
            <a:r>
              <a:t>(Can be) Slow to train</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3" name="Shape 34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4" name="Shape 34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WHY ARE NEURAL NETWORKS IN THE NEWS?</a:t>
            </a:r>
          </a:p>
        </p:txBody>
      </p:sp>
      <p:sp>
        <p:nvSpPr>
          <p:cNvPr id="345" name="Shape 345"/>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8" name="Shape 3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9" name="Shape 349"/>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DEEP LEARNING</a:t>
            </a:r>
          </a:p>
        </p:txBody>
      </p:sp>
      <p:sp>
        <p:nvSpPr>
          <p:cNvPr id="350" name="Shape 350"/>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6" name="Shape 3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7" name="Shape 357"/>
          <p:cNvSpPr/>
          <p:nvPr>
            <p:ph type="title"/>
          </p:nvPr>
        </p:nvSpPr>
        <p:spPr>
          <a:prstGeom prst="rect">
            <a:avLst/>
          </a:prstGeom>
        </p:spPr>
        <p:txBody>
          <a:bodyPr/>
          <a:lstStyle/>
          <a:p>
            <a:pPr/>
            <a:r>
              <a:t>DEEP LEARNING</a:t>
            </a:r>
          </a:p>
        </p:txBody>
      </p:sp>
      <p:sp>
        <p:nvSpPr>
          <p:cNvPr id="358" name="Shape 358"/>
          <p:cNvSpPr/>
          <p:nvPr>
            <p:ph type="body" idx="1"/>
          </p:nvPr>
        </p:nvSpPr>
        <p:spPr>
          <a:xfrm>
            <a:off x="468153" y="983297"/>
            <a:ext cx="4979910"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Traditional feedforward neural networks can be considered to have depth equal to the number of layers (i.e. the number of hidden layers plus 1, for the output layer)</a:t>
            </a:r>
          </a:p>
          <a:p>
            <a:pPr marL="0" indent="0">
              <a:lnSpc>
                <a:spcPct val="100000"/>
              </a:lnSpc>
              <a:spcBef>
                <a:spcPts val="1200"/>
              </a:spcBef>
              <a:buSzTx/>
              <a:buFontTx/>
              <a:buNone/>
            </a:pPr>
            <a:r>
              <a:t>Depth 2 is enough in many cases to represent any function with a given target accuracy. But this may come with a price: that the required number of nodes in the graph may grow very large</a:t>
            </a:r>
          </a:p>
        </p:txBody>
      </p:sp>
      <p:pic>
        <p:nvPicPr>
          <p:cNvPr id="359" name="pasted-image.png"/>
          <p:cNvPicPr>
            <a:picLocks noChangeAspect="1"/>
          </p:cNvPicPr>
          <p:nvPr/>
        </p:nvPicPr>
        <p:blipFill>
          <a:blip r:embed="rId2">
            <a:extLst/>
          </a:blip>
          <a:srcRect l="17548" t="0" r="32814" b="0"/>
          <a:stretch>
            <a:fillRect/>
          </a:stretch>
        </p:blipFill>
        <p:spPr>
          <a:xfrm>
            <a:off x="6083472" y="1398785"/>
            <a:ext cx="2830688" cy="3199890"/>
          </a:xfrm>
          <a:prstGeom prst="rect">
            <a:avLst/>
          </a:prstGeom>
          <a:ln w="25400"/>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2" name="Shape 36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3" name="Shape 3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4" name="Shape 3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5" name="Shape 3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Shape 366"/>
          <p:cNvSpPr/>
          <p:nvPr>
            <p:ph type="title"/>
          </p:nvPr>
        </p:nvSpPr>
        <p:spPr>
          <a:prstGeom prst="rect">
            <a:avLst/>
          </a:prstGeom>
        </p:spPr>
        <p:txBody>
          <a:bodyPr/>
          <a:lstStyle/>
          <a:p>
            <a:pPr/>
            <a:r>
              <a:t>DEEP LEARNING - 2006 BREAKTHROUGHS</a:t>
            </a:r>
          </a:p>
        </p:txBody>
      </p:sp>
      <p:sp>
        <p:nvSpPr>
          <p:cNvPr id="367" name="Shape 367"/>
          <p:cNvSpPr/>
          <p:nvPr>
            <p:ph type="body" idx="1"/>
          </p:nvPr>
        </p:nvSpPr>
        <p:spPr>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Three papers were published in 2006 that were breakthroughs for Deep Learning. They shared the following principles:</a:t>
            </a:r>
          </a:p>
          <a:p>
            <a:pPr marL="0" indent="0">
              <a:lnSpc>
                <a:spcPct val="100000"/>
              </a:lnSpc>
              <a:spcBef>
                <a:spcPts val="1200"/>
              </a:spcBef>
              <a:buSzTx/>
              <a:buFontTx/>
              <a:buNone/>
            </a:pPr>
          </a:p>
          <a:p>
            <a:pPr>
              <a:lnSpc>
                <a:spcPct val="100000"/>
              </a:lnSpc>
              <a:spcBef>
                <a:spcPts val="1200"/>
              </a:spcBef>
            </a:pPr>
            <a:r>
              <a:t>Unsupervised learning of representations is used to (pre-)train each layer</a:t>
            </a:r>
          </a:p>
          <a:p>
            <a:pPr>
              <a:lnSpc>
                <a:spcPct val="100000"/>
              </a:lnSpc>
              <a:spcBef>
                <a:spcPts val="1200"/>
              </a:spcBef>
            </a:pPr>
            <a:r>
              <a:t>Unsupervised training of one layer at a time, on top of the previously trained ones. The representation learned at each level is the input for the next layer</a:t>
            </a:r>
          </a:p>
          <a:p>
            <a:pPr>
              <a:lnSpc>
                <a:spcPct val="100000"/>
              </a:lnSpc>
              <a:spcBef>
                <a:spcPts val="1200"/>
              </a:spcBef>
            </a:pPr>
            <a:r>
              <a:t>Use supervised training to fine-tune all the layers (in addition to one or more additional layers that are dedicated to producing predictions)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0" name="Shape 3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1" name="Shape 3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2" name="Shape 3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3" name="Shape 3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hape 374"/>
          <p:cNvSpPr/>
          <p:nvPr>
            <p:ph type="title"/>
          </p:nvPr>
        </p:nvSpPr>
        <p:spPr>
          <a:prstGeom prst="rect">
            <a:avLst/>
          </a:prstGeom>
        </p:spPr>
        <p:txBody>
          <a:bodyPr/>
          <a:lstStyle/>
          <a:p>
            <a:pPr/>
            <a:r>
              <a:t>RESTRICTED BOLTZMANN MACHINES</a:t>
            </a:r>
          </a:p>
        </p:txBody>
      </p:sp>
      <p:sp>
        <p:nvSpPr>
          <p:cNvPr id="375" name="Shape 375"/>
          <p:cNvSpPr/>
          <p:nvPr>
            <p:ph type="body" sz="half" idx="1"/>
          </p:nvPr>
        </p:nvSpPr>
        <p:spPr>
          <a:xfrm>
            <a:off x="468153" y="983297"/>
            <a:ext cx="4877962"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The visible and hidden units may have a symmetric connection between them, and there are no connections between nodes within a group.</a:t>
            </a:r>
          </a:p>
          <a:p>
            <a:pPr marL="0" indent="0">
              <a:lnSpc>
                <a:spcPct val="100000"/>
              </a:lnSpc>
              <a:spcBef>
                <a:spcPts val="1200"/>
              </a:spcBef>
              <a:buSzTx/>
              <a:buFontTx/>
              <a:buNone/>
            </a:pPr>
          </a:p>
          <a:p>
            <a:pPr marL="0" indent="0">
              <a:lnSpc>
                <a:spcPct val="100000"/>
              </a:lnSpc>
              <a:spcBef>
                <a:spcPts val="1200"/>
              </a:spcBef>
              <a:buSzTx/>
              <a:buFontTx/>
              <a:buNone/>
            </a:pPr>
            <a:r>
              <a:t>This allows for training to be efficient and takes less time to train. </a:t>
            </a:r>
          </a:p>
          <a:p>
            <a:pPr marL="0" indent="0">
              <a:lnSpc>
                <a:spcPct val="100000"/>
              </a:lnSpc>
              <a:spcBef>
                <a:spcPts val="1200"/>
              </a:spcBef>
              <a:buSzTx/>
              <a:buFontTx/>
              <a:buNone/>
            </a:pPr>
          </a:p>
          <a:p>
            <a:pPr marL="0" indent="0">
              <a:lnSpc>
                <a:spcPct val="100000"/>
              </a:lnSpc>
              <a:spcBef>
                <a:spcPts val="1200"/>
              </a:spcBef>
              <a:buSzTx/>
              <a:buFontTx/>
              <a:buNone/>
            </a:pPr>
            <a:r>
              <a:t>Deep Belief Networks can be formed by stacking RBMs and then tuning the resulting network</a:t>
            </a:r>
          </a:p>
        </p:txBody>
      </p:sp>
      <p:pic>
        <p:nvPicPr>
          <p:cNvPr id="376" name="pasted-image.png"/>
          <p:cNvPicPr>
            <a:picLocks noChangeAspect="1"/>
          </p:cNvPicPr>
          <p:nvPr/>
        </p:nvPicPr>
        <p:blipFill>
          <a:blip r:embed="rId2">
            <a:extLst/>
          </a:blip>
          <a:stretch>
            <a:fillRect/>
          </a:stretch>
        </p:blipFill>
        <p:spPr>
          <a:xfrm>
            <a:off x="6310734" y="1512887"/>
            <a:ext cx="2794001" cy="2971801"/>
          </a:xfrm>
          <a:prstGeom prst="rect">
            <a:avLst/>
          </a:prstGeom>
          <a:ln w="25400"/>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9" name="Shape 3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0" name="Shape 3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1" name="Shape 3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2" name="Shape 3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3" name="Shape 383"/>
          <p:cNvSpPr/>
          <p:nvPr>
            <p:ph type="title"/>
          </p:nvPr>
        </p:nvSpPr>
        <p:spPr>
          <a:prstGeom prst="rect">
            <a:avLst/>
          </a:prstGeom>
        </p:spPr>
        <p:txBody>
          <a:bodyPr/>
          <a:lstStyle/>
          <a:p>
            <a:pPr/>
            <a:r>
              <a:t>AUTO-ENCODERS</a:t>
            </a:r>
          </a:p>
        </p:txBody>
      </p:sp>
      <p:sp>
        <p:nvSpPr>
          <p:cNvPr id="384" name="Shape 384"/>
          <p:cNvSpPr/>
          <p:nvPr>
            <p:ph type="body" idx="1"/>
          </p:nvPr>
        </p:nvSpPr>
        <p:spPr>
          <a:xfrm>
            <a:off x="468153" y="983297"/>
            <a:ext cx="8302349"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The simplest form of an autoencoder is a feedforward neural net which is very similar to the multilayer perceptron (MLP), with an input layer, an output layer and one or more hidden layers connecting them. </a:t>
            </a:r>
          </a:p>
          <a:p>
            <a:pPr marL="0" indent="0">
              <a:lnSpc>
                <a:spcPct val="100000"/>
              </a:lnSpc>
              <a:spcBef>
                <a:spcPts val="1200"/>
              </a:spcBef>
              <a:buSzTx/>
              <a:buFontTx/>
              <a:buNone/>
            </a:pPr>
          </a:p>
          <a:p>
            <a:pPr marL="0" indent="0">
              <a:lnSpc>
                <a:spcPct val="100000"/>
              </a:lnSpc>
              <a:spcBef>
                <a:spcPts val="1200"/>
              </a:spcBef>
              <a:buSzTx/>
              <a:buFontTx/>
              <a:buNone/>
            </a:pPr>
            <a:r>
              <a:t>The differences between autoencoders and MLPs, though, are that in an autoencoder, the output layer has the same number of nodes as the input layer. And instead of being trained to predict the target value Y given inputs X, autoencoders are trained to reconstruct their own inputs X. Therefore, autoencoders are unsupervised learning models.</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7" name="Shape 3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8" name="Shape 3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9" name="Shape 3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0" name="Shape 3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hape 391"/>
          <p:cNvSpPr/>
          <p:nvPr>
            <p:ph type="title"/>
          </p:nvPr>
        </p:nvSpPr>
        <p:spPr>
          <a:prstGeom prst="rect">
            <a:avLst/>
          </a:prstGeom>
        </p:spPr>
        <p:txBody>
          <a:bodyPr/>
          <a:lstStyle/>
          <a:p>
            <a:pPr/>
            <a:r>
              <a:t>AUTO-ENCODERS</a:t>
            </a:r>
          </a:p>
        </p:txBody>
      </p:sp>
      <p:pic>
        <p:nvPicPr>
          <p:cNvPr id="392" name="pasted-image.png"/>
          <p:cNvPicPr>
            <a:picLocks noChangeAspect="1"/>
          </p:cNvPicPr>
          <p:nvPr/>
        </p:nvPicPr>
        <p:blipFill>
          <a:blip r:embed="rId2">
            <a:extLst/>
          </a:blip>
          <a:stretch>
            <a:fillRect/>
          </a:stretch>
        </p:blipFill>
        <p:spPr>
          <a:xfrm>
            <a:off x="2459037" y="1435100"/>
            <a:ext cx="4445001" cy="3327400"/>
          </a:xfrm>
          <a:prstGeom prst="rect">
            <a:avLst/>
          </a:prstGeom>
          <a:ln w="25400"/>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5" name="Shape 3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6" name="Shape 39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7" name="Shape 39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98" name="Shape 3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Shape 399"/>
          <p:cNvSpPr/>
          <p:nvPr>
            <p:ph type="title"/>
          </p:nvPr>
        </p:nvSpPr>
        <p:spPr>
          <a:prstGeom prst="rect">
            <a:avLst/>
          </a:prstGeom>
        </p:spPr>
        <p:txBody>
          <a:bodyPr/>
          <a:lstStyle/>
          <a:p>
            <a:pPr/>
            <a:r>
              <a:t>DROPOUT AND MAXOUT</a:t>
            </a:r>
          </a:p>
        </p:txBody>
      </p:sp>
      <p:sp>
        <p:nvSpPr>
          <p:cNvPr id="400" name="Shape 400"/>
          <p:cNvSpPr/>
          <p:nvPr>
            <p:ph type="body" sz="half" idx="1"/>
          </p:nvPr>
        </p:nvSpPr>
        <p:spPr>
          <a:xfrm>
            <a:off x="468153" y="983297"/>
            <a:ext cx="4410096"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defRPr b="0"/>
            </a:pPr>
            <a:r>
              <a:t>Dropout reduces overfitting by randomly omitting half of the feature detectors on each training case.</a:t>
            </a:r>
          </a:p>
          <a:p>
            <a:pPr marL="0" indent="0">
              <a:lnSpc>
                <a:spcPct val="100000"/>
              </a:lnSpc>
              <a:spcBef>
                <a:spcPts val="1200"/>
              </a:spcBef>
              <a:buSzTx/>
              <a:buFontTx/>
              <a:buNone/>
              <a:defRPr b="0"/>
            </a:pPr>
          </a:p>
          <a:p>
            <a:pPr marL="0" indent="0">
              <a:lnSpc>
                <a:spcPct val="100000"/>
              </a:lnSpc>
              <a:spcBef>
                <a:spcPts val="1200"/>
              </a:spcBef>
              <a:buSzTx/>
              <a:buFontTx/>
              <a:buNone/>
              <a:defRPr b="0"/>
            </a:pPr>
            <a:r>
              <a:t>A single maxout unit can be interpreted as making a piecewise linear approximation to an arbitrary convex function. Maxout networks learn not just the relationship between hidden units, but also the activation function of each hidden unit.</a:t>
            </a:r>
          </a:p>
        </p:txBody>
      </p:sp>
      <p:pic>
        <p:nvPicPr>
          <p:cNvPr id="401" name="pasted-image.png"/>
          <p:cNvPicPr>
            <a:picLocks noChangeAspect="1"/>
          </p:cNvPicPr>
          <p:nvPr/>
        </p:nvPicPr>
        <p:blipFill>
          <a:blip r:embed="rId2">
            <a:extLst/>
          </a:blip>
          <a:stretch>
            <a:fillRect/>
          </a:stretch>
        </p:blipFill>
        <p:spPr>
          <a:xfrm>
            <a:off x="4973637" y="1760537"/>
            <a:ext cx="4216401" cy="2476501"/>
          </a:xfrm>
          <a:prstGeom prst="rect">
            <a:avLst/>
          </a:prstGeom>
          <a:ln w="25400"/>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4" name="Shape 4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5" name="Shape 4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6" name="Shape 4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07" name="Shape 4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8" name="Shape 408"/>
          <p:cNvSpPr/>
          <p:nvPr>
            <p:ph type="title"/>
          </p:nvPr>
        </p:nvSpPr>
        <p:spPr>
          <a:prstGeom prst="rect">
            <a:avLst/>
          </a:prstGeom>
        </p:spPr>
        <p:txBody>
          <a:bodyPr/>
          <a:lstStyle/>
          <a:p>
            <a:pPr/>
            <a:r>
              <a:t>SCALING</a:t>
            </a:r>
          </a:p>
        </p:txBody>
      </p:sp>
      <p:sp>
        <p:nvSpPr>
          <p:cNvPr id="409" name="Shape 409"/>
          <p:cNvSpPr/>
          <p:nvPr>
            <p:ph type="body" idx="1"/>
          </p:nvPr>
        </p:nvSpPr>
        <p:spPr>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Data Parallelism - parallelizes the training process by splitting the data set across processors (GPUs/CPUs). We use the same weights but different mini-batches in each processor. The gradients need to be synchronised after each pass.</a:t>
            </a:r>
          </a:p>
          <a:p>
            <a:pPr marL="0" indent="0">
              <a:lnSpc>
                <a:spcPct val="100000"/>
              </a:lnSpc>
              <a:spcBef>
                <a:spcPts val="1200"/>
              </a:spcBef>
              <a:buSzTx/>
              <a:buFontTx/>
              <a:buNone/>
            </a:pPr>
          </a:p>
          <a:p>
            <a:pPr marL="0" indent="0">
              <a:lnSpc>
                <a:spcPct val="100000"/>
              </a:lnSpc>
              <a:spcBef>
                <a:spcPts val="1200"/>
              </a:spcBef>
              <a:buSzTx/>
              <a:buFontTx/>
              <a:buNone/>
            </a:pPr>
            <a:r>
              <a:t>Model Parallelism - this involves distributing the neurone across different processors. The output after each layer needs to be synchronised.</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93" name="Shape 193"/>
          <p:cNvSpPr/>
          <p:nvPr>
            <p:ph type="title" idx="4294967295"/>
          </p:nvPr>
        </p:nvSpPr>
        <p:spPr>
          <a:xfrm>
            <a:off x="468312" y="681831"/>
            <a:ext cx="8426451" cy="4141342"/>
          </a:xfrm>
          <a:prstGeom prst="rect">
            <a:avLst/>
          </a:prstGeom>
        </p:spPr>
        <p:txBody>
          <a:bodyPr lIns="38100" tIns="38100" rIns="38100" bIns="38100"/>
          <a:lstStyle/>
          <a:p>
            <a:pPr marL="27728" marR="27728" algn="ctr">
              <a:lnSpc>
                <a:spcPts val="7600"/>
              </a:lnSpc>
              <a:defRPr sz="2600"/>
            </a:pPr>
            <a:r>
              <a:t>Task List</a:t>
            </a:r>
            <a:endParaRPr sz="1900"/>
          </a:p>
          <a:p>
            <a:pPr marL="262325" marR="27728" indent="-234597">
              <a:lnSpc>
                <a:spcPct val="120000"/>
              </a:lnSpc>
              <a:buSzPct val="100000"/>
              <a:defRPr sz="1800"/>
            </a:pPr>
            <a:r>
              <a:rPr sz="1900"/>
              <a:t>Check EC2 is Working</a:t>
            </a:r>
            <a:endParaRPr sz="1900"/>
          </a:p>
          <a:p>
            <a:pPr marL="262325" marR="27728" indent="-234597">
              <a:lnSpc>
                <a:spcPct val="120000"/>
              </a:lnSpc>
              <a:buSzPct val="100000"/>
              <a:defRPr sz="1800"/>
            </a:pPr>
            <a:r>
              <a:rPr sz="1900"/>
              <a:t>Read the following articles:</a:t>
            </a:r>
            <a:endParaRPr sz="1900"/>
          </a:p>
          <a:p>
            <a:pPr lvl="1" marL="694478" marR="27728" indent="-222250">
              <a:lnSpc>
                <a:spcPct val="120000"/>
              </a:lnSpc>
              <a:buSzPct val="100000"/>
              <a:defRPr sz="1200"/>
            </a:pPr>
            <a:r>
              <a:rPr u="sng">
                <a:hlinkClick r:id="rId2" invalidUrl="" action="" tgtFrame="" tooltip="" history="1" highlightClick="0" endSnd="0"/>
              </a:rPr>
              <a:t>http://www.wired.com/2016/01/googles-go-victory-is-just-a-glimpse-of-how-powerful-ai-will-be/</a:t>
            </a:r>
          </a:p>
          <a:p>
            <a:pPr lvl="1" marL="694478" marR="27728" indent="-222250">
              <a:lnSpc>
                <a:spcPct val="120000"/>
              </a:lnSpc>
              <a:buSzPct val="100000"/>
              <a:defRPr sz="1200"/>
            </a:pPr>
            <a:r>
              <a:rPr u="sng">
                <a:hlinkClick r:id="rId3" invalidUrl="" action="" tgtFrame="" tooltip="" history="1" highlightClick="0" endSnd="0"/>
              </a:rPr>
              <a:t>http://www.wired.com/2014/01/geoffrey-hinton-deep-learning</a:t>
            </a:r>
            <a:r>
              <a:t> </a:t>
            </a:r>
          </a:p>
          <a:p>
            <a:pPr lvl="1" marL="694478" marR="27728" indent="-222250">
              <a:lnSpc>
                <a:spcPct val="120000"/>
              </a:lnSpc>
              <a:buSzPct val="100000"/>
              <a:defRPr sz="1200"/>
            </a:pPr>
            <a:r>
              <a:rPr u="sng">
                <a:hlinkClick r:id="rId4" invalidUrl="" action="" tgtFrame="" tooltip="" history="1" highlightClick="0" endSnd="0"/>
              </a:rPr>
              <a:t>https://sites.google.com/site/deepernn/home/blog/briefsummaryofthepaneldiscussionatdlworkshopicml2015</a:t>
            </a:r>
            <a:endParaRPr sz="1900"/>
          </a:p>
          <a:p>
            <a:pPr marL="262325" marR="27728" indent="-234597">
              <a:lnSpc>
                <a:spcPct val="120000"/>
              </a:lnSpc>
              <a:buSzPct val="100000"/>
              <a:defRPr sz="1800"/>
            </a:pPr>
            <a:r>
              <a:rPr sz="1900"/>
              <a:t>Install TensorFlow</a:t>
            </a:r>
          </a:p>
        </p:txBody>
      </p:sp>
      <p:sp>
        <p:nvSpPr>
          <p:cNvPr id="194" name="Shape 194"/>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10 Day 2</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2" name="Shape 4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3" name="Shape 4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4" name="Shape 4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15" name="Shape 4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Shape 416"/>
          <p:cNvSpPr/>
          <p:nvPr>
            <p:ph type="title"/>
          </p:nvPr>
        </p:nvSpPr>
        <p:spPr>
          <a:prstGeom prst="rect">
            <a:avLst/>
          </a:prstGeom>
        </p:spPr>
        <p:txBody>
          <a:bodyPr/>
          <a:lstStyle/>
          <a:p>
            <a:pPr/>
            <a:r>
              <a:t>SHALLOW LEARNING - EXTREME LEARNING MACHINES</a:t>
            </a:r>
          </a:p>
        </p:txBody>
      </p:sp>
      <p:pic>
        <p:nvPicPr>
          <p:cNvPr id="417" name="pasted-image.png"/>
          <p:cNvPicPr>
            <a:picLocks noChangeAspect="1"/>
          </p:cNvPicPr>
          <p:nvPr/>
        </p:nvPicPr>
        <p:blipFill>
          <a:blip r:embed="rId2">
            <a:extLst/>
          </a:blip>
          <a:stretch>
            <a:fillRect/>
          </a:stretch>
        </p:blipFill>
        <p:spPr>
          <a:xfrm>
            <a:off x="1176337" y="1325562"/>
            <a:ext cx="7010401" cy="3670301"/>
          </a:xfrm>
          <a:prstGeom prst="rect">
            <a:avLst/>
          </a:prstGeom>
          <a:ln w="25400"/>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0" name="Shape 4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1" name="Shape 4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2" name="Shape 4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23" name="Shape 4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Shape 424"/>
          <p:cNvSpPr/>
          <p:nvPr>
            <p:ph type="title"/>
          </p:nvPr>
        </p:nvSpPr>
        <p:spPr>
          <a:prstGeom prst="rect">
            <a:avLst/>
          </a:prstGeom>
        </p:spPr>
        <p:txBody>
          <a:bodyPr/>
          <a:lstStyle/>
          <a:p>
            <a:pPr/>
            <a:r>
              <a:t>GOOGLE DEEP DREAM</a:t>
            </a:r>
          </a:p>
        </p:txBody>
      </p:sp>
      <p:pic>
        <p:nvPicPr>
          <p:cNvPr id="425" name="pasted-image.png"/>
          <p:cNvPicPr>
            <a:picLocks noChangeAspect="1"/>
          </p:cNvPicPr>
          <p:nvPr/>
        </p:nvPicPr>
        <p:blipFill>
          <a:blip r:embed="rId2">
            <a:extLst/>
          </a:blip>
          <a:stretch>
            <a:fillRect/>
          </a:stretch>
        </p:blipFill>
        <p:spPr>
          <a:xfrm>
            <a:off x="554037" y="960437"/>
            <a:ext cx="8077201" cy="3657601"/>
          </a:xfrm>
          <a:prstGeom prst="rect">
            <a:avLst/>
          </a:prstGeom>
          <a:ln w="25400"/>
        </p:spPr>
      </p:pic>
      <p:sp>
        <p:nvSpPr>
          <p:cNvPr id="426" name="Shape 426"/>
          <p:cNvSpPr/>
          <p:nvPr/>
        </p:nvSpPr>
        <p:spPr>
          <a:xfrm>
            <a:off x="2303660" y="4692015"/>
            <a:ext cx="457795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http://deepdreamgenerator.com/</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8" name="pasted-image.png"/>
          <p:cNvPicPr>
            <a:picLocks noChangeAspect="1"/>
          </p:cNvPicPr>
          <p:nvPr/>
        </p:nvPicPr>
        <p:blipFill>
          <a:blip r:embed="rId2">
            <a:extLst/>
          </a:blip>
          <a:stretch>
            <a:fillRect/>
          </a:stretch>
        </p:blipFill>
        <p:spPr>
          <a:xfrm>
            <a:off x="735004" y="0"/>
            <a:ext cx="7893067" cy="5257800"/>
          </a:xfrm>
          <a:prstGeom prst="rect">
            <a:avLst/>
          </a:prstGeom>
          <a:ln w="25400"/>
        </p:spPr>
      </p:pic>
      <p:sp>
        <p:nvSpPr>
          <p:cNvPr id="429" name="Shape 42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0" name="Shape 43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1" name="Shape 431"/>
          <p:cNvSpPr/>
          <p:nvPr>
            <p:ph type="title" idx="4294967295"/>
          </p:nvPr>
        </p:nvSpPr>
        <p:spPr>
          <a:xfrm>
            <a:off x="2510829" y="662781"/>
            <a:ext cx="4341417" cy="3932238"/>
          </a:xfrm>
          <a:prstGeom prst="rect">
            <a:avLst/>
          </a:prstGeom>
        </p:spPr>
        <p:txBody>
          <a:bodyPr lIns="38100" tIns="38100" rIns="38100" bIns="38100" anchor="ctr"/>
          <a:lstStyle>
            <a:lvl1pPr marL="27728" marR="27728" algn="ctr" defTabSz="914400">
              <a:lnSpc>
                <a:spcPct val="70000"/>
              </a:lnSpc>
              <a:defRPr sz="8800"/>
            </a:lvl1pPr>
          </a:lstStyle>
          <a:p>
            <a:pPr/>
            <a:r>
              <a:t>LAB</a:t>
            </a:r>
          </a:p>
        </p:txBody>
      </p:sp>
      <p:sp>
        <p:nvSpPr>
          <p:cNvPr id="432" name="Shape 432"/>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5" name="Shape 4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36" name="Shape 43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199813" marR="27728" indent="-131445">
              <a:lnSpc>
                <a:spcPct val="120000"/>
              </a:lnSpc>
              <a:buSzPct val="69000"/>
              <a:buFont typeface="Lucida Grande"/>
              <a:defRPr sz="1800"/>
            </a:pPr>
          </a:p>
          <a:p>
            <a:pPr marL="199813" marR="27728" indent="-131445">
              <a:lnSpc>
                <a:spcPct val="120000"/>
              </a:lnSpc>
              <a:buSzPct val="69000"/>
              <a:buFont typeface="Lucida Grande"/>
              <a:defRPr sz="1800"/>
            </a:pPr>
            <a:r>
              <a:t>Questions</a:t>
            </a:r>
          </a:p>
          <a:p>
            <a:pPr marL="199813" marR="27728" indent="-131445">
              <a:lnSpc>
                <a:spcPct val="120000"/>
              </a:lnSpc>
              <a:buSzPct val="69000"/>
              <a:buFont typeface="Lucida Grande"/>
              <a:defRPr sz="1800"/>
            </a:pPr>
            <a:r>
              <a:t>Review</a:t>
            </a:r>
          </a:p>
          <a:p>
            <a:pPr marL="199813" marR="27728" indent="-131445">
              <a:lnSpc>
                <a:spcPct val="120000"/>
              </a:lnSpc>
              <a:buSzPct val="69000"/>
              <a:buFont typeface="Lucida Grande"/>
              <a:defRPr sz="1800"/>
            </a:pPr>
            <a:r>
              <a:t>Presentations</a:t>
            </a:r>
          </a:p>
        </p:txBody>
      </p:sp>
      <p:sp>
        <p:nvSpPr>
          <p:cNvPr id="437" name="Shape 437"/>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10 Day 2</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0" name="Shape 44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1" name="Shape 441"/>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9 Review</a:t>
            </a:r>
          </a:p>
        </p:txBody>
      </p:sp>
      <p:sp>
        <p:nvSpPr>
          <p:cNvPr id="442" name="Shape 442"/>
          <p:cNvSpPr/>
          <p:nvPr>
            <p:ph type="title" idx="4294967295"/>
          </p:nvPr>
        </p:nvSpPr>
        <p:spPr>
          <a:xfrm>
            <a:off x="347662" y="1116012"/>
            <a:ext cx="8426451" cy="3894138"/>
          </a:xfrm>
          <a:prstGeom prst="rect">
            <a:avLst/>
          </a:prstGeom>
        </p:spPr>
        <p:txBody>
          <a:bodyPr lIns="38100" tIns="38100" rIns="38100" bIns="38100" anchor="ctr"/>
          <a:lstStyle/>
          <a:p>
            <a:pPr marL="27728" marR="27728" algn="ctr">
              <a:lnSpc>
                <a:spcPts val="7600"/>
              </a:lnSpc>
              <a:defRPr sz="4000"/>
            </a:pPr>
            <a:r>
              <a:t>NATURAL LANGUAGE PROCESSING</a:t>
            </a:r>
          </a:p>
          <a:p>
            <a:pPr marL="27728" marR="27728" algn="ctr">
              <a:lnSpc>
                <a:spcPts val="7600"/>
              </a:lnSpc>
              <a:defRPr sz="4000"/>
            </a:pPr>
            <a:r>
              <a:t>COMMUNICATION SKILLS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5" name="Shape 44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46" name="Shape 44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PRESENTATIONS</a:t>
            </a:r>
          </a:p>
          <a:p>
            <a:pPr marL="199813" marR="27728" indent="-131445">
              <a:lnSpc>
                <a:spcPct val="120000"/>
              </a:lnSpc>
              <a:buSzPct val="69000"/>
              <a:buFont typeface="Lucida Grande"/>
              <a:defRPr sz="1800"/>
            </a:pPr>
          </a:p>
          <a:p>
            <a:pPr marL="199813" marR="27728" indent="-131445">
              <a:lnSpc>
                <a:spcPct val="120000"/>
              </a:lnSpc>
              <a:buSzPct val="69000"/>
              <a:buFont typeface="Lucida Grande"/>
              <a:defRPr sz="1800"/>
            </a:pPr>
            <a:r>
              <a:t>10 mins presentation with 5 mins for questions</a:t>
            </a:r>
          </a:p>
          <a:p>
            <a:pPr lvl="2" marL="345862" marR="27728" indent="-131445">
              <a:lnSpc>
                <a:spcPct val="120000"/>
              </a:lnSpc>
              <a:buSzPct val="69000"/>
              <a:buFont typeface="Lucida Grande"/>
              <a:defRPr sz="1800"/>
            </a:pPr>
            <a:r>
              <a:t>What did you do?</a:t>
            </a:r>
          </a:p>
          <a:p>
            <a:pPr lvl="2" marL="345862" marR="27728" indent="-131445">
              <a:lnSpc>
                <a:spcPct val="120000"/>
              </a:lnSpc>
              <a:buSzPct val="69000"/>
              <a:buFont typeface="Lucida Grande"/>
              <a:defRPr sz="1800"/>
            </a:pPr>
            <a:r>
              <a:t>What were the results?</a:t>
            </a:r>
          </a:p>
          <a:p>
            <a:pPr lvl="2" marL="345862" marR="27728" indent="-131445">
              <a:lnSpc>
                <a:spcPct val="120000"/>
              </a:lnSpc>
              <a:buSzPct val="69000"/>
              <a:buFont typeface="Lucida Grande"/>
              <a:defRPr sz="1800"/>
            </a:pPr>
            <a:r>
              <a:t>What did you achieve?</a:t>
            </a:r>
          </a:p>
          <a:p>
            <a:pPr lvl="2" marL="345862" marR="27728" indent="-131445">
              <a:lnSpc>
                <a:spcPct val="120000"/>
              </a:lnSpc>
              <a:buSzPct val="69000"/>
              <a:buFont typeface="Lucida Grande"/>
              <a:defRPr sz="1800"/>
            </a:pPr>
            <a:r>
              <a:t>What did you learn?</a:t>
            </a:r>
          </a:p>
          <a:p>
            <a:pPr lvl="2" marL="345862" marR="27728" indent="-131445">
              <a:lnSpc>
                <a:spcPct val="120000"/>
              </a:lnSpc>
              <a:buSzPct val="69000"/>
              <a:buFont typeface="Lucida Grande"/>
              <a:defRPr sz="1800"/>
            </a:pPr>
            <a:r>
              <a:t>What else will you try in the future?</a:t>
            </a:r>
          </a:p>
          <a:p>
            <a:pPr lvl="2" marL="345862" marR="27728" indent="-131445">
              <a:lnSpc>
                <a:spcPct val="120000"/>
              </a:lnSpc>
              <a:buSzPct val="69000"/>
              <a:buFont typeface="Lucida Grande"/>
              <a:defRPr sz="1800"/>
            </a:pPr>
            <a:r>
              <a:t>Appendix with any interesting findings</a:t>
            </a:r>
          </a:p>
          <a:p>
            <a:pPr marL="199813" marR="27728" indent="-131445">
              <a:lnSpc>
                <a:spcPct val="120000"/>
              </a:lnSpc>
              <a:buSzPct val="69000"/>
              <a:buFont typeface="Lucida Grande"/>
              <a:defRPr sz="1800"/>
            </a:pPr>
            <a:r>
              <a:t>On your own laptop or mine, your choice</a:t>
            </a:r>
          </a:p>
        </p:txBody>
      </p:sp>
      <p:sp>
        <p:nvSpPr>
          <p:cNvPr id="447" name="Shape 447"/>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11 Day 1</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0" name="Shape 4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51" name="Shape 45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PRESENTATIONS</a:t>
            </a:r>
          </a:p>
          <a:p>
            <a:pPr marL="199813" marR="27728" indent="-131445">
              <a:lnSpc>
                <a:spcPct val="120000"/>
              </a:lnSpc>
              <a:buSzPct val="69000"/>
              <a:buFont typeface="Lucida Grande"/>
              <a:defRPr sz="1800"/>
            </a:pPr>
          </a:p>
          <a:p>
            <a:pPr marL="199813" marR="27728" indent="-131445">
              <a:lnSpc>
                <a:spcPct val="120000"/>
              </a:lnSpc>
              <a:buSzPct val="69000"/>
              <a:buFont typeface="Lucida Grande"/>
              <a:defRPr sz="1800"/>
            </a:pPr>
            <a:r>
              <a:t>Saturday 10 am - 3 pm @ General Assembly</a:t>
            </a:r>
          </a:p>
          <a:p>
            <a:pPr marL="199813" marR="27728" indent="-131445">
              <a:lnSpc>
                <a:spcPct val="120000"/>
              </a:lnSpc>
              <a:buSzPct val="69000"/>
              <a:buFont typeface="Lucida Grande"/>
              <a:defRPr sz="1800"/>
            </a:pPr>
            <a:r>
              <a:t>Available to go over presentations</a:t>
            </a:r>
          </a:p>
          <a:p>
            <a:pPr marL="199813" marR="27728" indent="-131445">
              <a:lnSpc>
                <a:spcPct val="120000"/>
              </a:lnSpc>
              <a:buSzPct val="69000"/>
              <a:buFont typeface="Lucida Grande"/>
              <a:defRPr sz="1800"/>
            </a:pPr>
            <a:r>
              <a:t>Send me the presentation on Friday evening if you want to come in on the Saturday</a:t>
            </a:r>
          </a:p>
          <a:p>
            <a:pPr marL="199813" marR="27728" indent="-131445">
              <a:lnSpc>
                <a:spcPct val="120000"/>
              </a:lnSpc>
              <a:buSzPct val="69000"/>
              <a:buFont typeface="Lucida Grande"/>
              <a:defRPr sz="1800"/>
            </a:pPr>
            <a:r>
              <a:t>Give me a guide of what time you’ll be in</a:t>
            </a:r>
          </a:p>
          <a:p>
            <a:pPr marL="199813" marR="27728" indent="-131445">
              <a:lnSpc>
                <a:spcPct val="120000"/>
              </a:lnSpc>
              <a:buSzPct val="69000"/>
              <a:buFont typeface="Lucida Grande"/>
              <a:defRPr sz="1800"/>
            </a:pPr>
            <a:r>
              <a:t>I’ll still be available over Slack if you can’t come in</a:t>
            </a:r>
          </a:p>
        </p:txBody>
      </p:sp>
      <p:sp>
        <p:nvSpPr>
          <p:cNvPr id="452" name="Shape 452"/>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11 Day 1</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7" name="Shape 19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8" name="Shape 19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9" name="Shape 19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0" name="Shape 2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Shape 201"/>
          <p:cNvSpPr/>
          <p:nvPr>
            <p:ph type="title"/>
          </p:nvPr>
        </p:nvSpPr>
        <p:spPr>
          <a:prstGeom prst="rect">
            <a:avLst/>
          </a:prstGeom>
        </p:spPr>
        <p:txBody>
          <a:bodyPr/>
          <a:lstStyle/>
          <a:p>
            <a:pPr/>
            <a:r>
              <a:t>ARTICLES - DISCUSSION</a:t>
            </a:r>
          </a:p>
        </p:txBody>
      </p:sp>
      <p:pic>
        <p:nvPicPr>
          <p:cNvPr id="202" name="pasted-image.png"/>
          <p:cNvPicPr>
            <a:picLocks noChangeAspect="1"/>
          </p:cNvPicPr>
          <p:nvPr/>
        </p:nvPicPr>
        <p:blipFill>
          <a:blip r:embed="rId2">
            <a:extLst/>
          </a:blip>
          <a:stretch>
            <a:fillRect/>
          </a:stretch>
        </p:blipFill>
        <p:spPr>
          <a:xfrm>
            <a:off x="322627" y="1140065"/>
            <a:ext cx="3562324" cy="3393835"/>
          </a:xfrm>
          <a:prstGeom prst="rect">
            <a:avLst/>
          </a:prstGeom>
          <a:ln w="25400"/>
        </p:spPr>
      </p:pic>
      <p:pic>
        <p:nvPicPr>
          <p:cNvPr id="203" name="pasted-image.png"/>
          <p:cNvPicPr>
            <a:picLocks noChangeAspect="1"/>
          </p:cNvPicPr>
          <p:nvPr/>
        </p:nvPicPr>
        <p:blipFill>
          <a:blip r:embed="rId3">
            <a:extLst/>
          </a:blip>
          <a:stretch>
            <a:fillRect/>
          </a:stretch>
        </p:blipFill>
        <p:spPr>
          <a:xfrm>
            <a:off x="2947159" y="1655576"/>
            <a:ext cx="6174616" cy="768886"/>
          </a:xfrm>
          <a:prstGeom prst="rect">
            <a:avLst/>
          </a:prstGeom>
          <a:ln w="25400"/>
        </p:spPr>
      </p:pic>
      <p:pic>
        <p:nvPicPr>
          <p:cNvPr id="204" name="pasted-image.png"/>
          <p:cNvPicPr>
            <a:picLocks noChangeAspect="1"/>
          </p:cNvPicPr>
          <p:nvPr/>
        </p:nvPicPr>
        <p:blipFill>
          <a:blip r:embed="rId4">
            <a:extLst/>
          </a:blip>
          <a:stretch>
            <a:fillRect/>
          </a:stretch>
        </p:blipFill>
        <p:spPr>
          <a:xfrm>
            <a:off x="4137593" y="2704494"/>
            <a:ext cx="3793749" cy="1896875"/>
          </a:xfrm>
          <a:prstGeom prst="rect">
            <a:avLst/>
          </a:prstGeom>
          <a:ln w="25400"/>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07" name="Shape 20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08" name="Shape 208"/>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WHAT IS A NEURAL NETWORK?</a:t>
            </a:r>
          </a:p>
        </p:txBody>
      </p:sp>
      <p:sp>
        <p:nvSpPr>
          <p:cNvPr id="209" name="Shape 209"/>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5" name="Shape 2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hape 216"/>
          <p:cNvSpPr/>
          <p:nvPr>
            <p:ph type="title"/>
          </p:nvPr>
        </p:nvSpPr>
        <p:spPr>
          <a:prstGeom prst="rect">
            <a:avLst/>
          </a:prstGeom>
        </p:spPr>
        <p:txBody>
          <a:bodyPr/>
          <a:lstStyle/>
          <a:p>
            <a:pPr/>
            <a:r>
              <a:t>WHAT IS A NEURAL NETWORK?</a:t>
            </a:r>
          </a:p>
        </p:txBody>
      </p:sp>
      <p:pic>
        <p:nvPicPr>
          <p:cNvPr id="217" name="image6.png"/>
          <p:cNvPicPr>
            <a:picLocks noChangeAspect="1"/>
          </p:cNvPicPr>
          <p:nvPr/>
        </p:nvPicPr>
        <p:blipFill>
          <a:blip r:embed="rId2">
            <a:extLst/>
          </a:blip>
          <a:stretch>
            <a:fillRect/>
          </a:stretch>
        </p:blipFill>
        <p:spPr>
          <a:xfrm>
            <a:off x="1995166" y="1625600"/>
            <a:ext cx="4820094" cy="259080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3" name="Shape 2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Shape 224"/>
          <p:cNvSpPr/>
          <p:nvPr>
            <p:ph type="title"/>
          </p:nvPr>
        </p:nvSpPr>
        <p:spPr>
          <a:prstGeom prst="rect">
            <a:avLst/>
          </a:prstGeom>
        </p:spPr>
        <p:txBody>
          <a:bodyPr/>
          <a:lstStyle/>
          <a:p>
            <a:pPr/>
            <a:r>
              <a:t>WHAT IS AN ARTIFICIAL NEURAL NETWORK?</a:t>
            </a:r>
          </a:p>
        </p:txBody>
      </p:sp>
      <p:pic>
        <p:nvPicPr>
          <p:cNvPr id="225" name="image13.png" descr="Screenshot 2015-08-19 14.06.09.png"/>
          <p:cNvPicPr>
            <a:picLocks noChangeAspect="1"/>
          </p:cNvPicPr>
          <p:nvPr/>
        </p:nvPicPr>
        <p:blipFill>
          <a:blip r:embed="rId2">
            <a:extLst/>
          </a:blip>
          <a:stretch>
            <a:fillRect/>
          </a:stretch>
        </p:blipFill>
        <p:spPr>
          <a:xfrm>
            <a:off x="2035968" y="1211262"/>
            <a:ext cx="5291139" cy="3757977"/>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8" name="Shape 22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9" name="Shape 22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0" name="Shape 23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Shape 232"/>
          <p:cNvSpPr/>
          <p:nvPr>
            <p:ph type="title"/>
          </p:nvPr>
        </p:nvSpPr>
        <p:spPr>
          <a:prstGeom prst="rect">
            <a:avLst/>
          </a:prstGeom>
        </p:spPr>
        <p:txBody>
          <a:bodyPr/>
          <a:lstStyle/>
          <a:p>
            <a:pPr/>
            <a:r>
              <a:t>WHAT IS AN ARTIFICIAL NEURAL NETWORK?</a:t>
            </a:r>
          </a:p>
        </p:txBody>
      </p:sp>
      <p:pic>
        <p:nvPicPr>
          <p:cNvPr id="233" name="image13.png" descr="Screenshot 2015-08-19 14.06.09.png"/>
          <p:cNvPicPr>
            <a:picLocks noChangeAspect="1"/>
          </p:cNvPicPr>
          <p:nvPr/>
        </p:nvPicPr>
        <p:blipFill>
          <a:blip r:embed="rId2">
            <a:extLst/>
          </a:blip>
          <a:stretch>
            <a:fillRect/>
          </a:stretch>
        </p:blipFill>
        <p:spPr>
          <a:xfrm>
            <a:off x="3737768" y="1147762"/>
            <a:ext cx="5291139" cy="3757977"/>
          </a:xfrm>
          <a:prstGeom prst="rect">
            <a:avLst/>
          </a:prstGeom>
          <a:ln w="12700">
            <a:miter lim="400000"/>
          </a:ln>
        </p:spPr>
      </p:pic>
      <p:sp>
        <p:nvSpPr>
          <p:cNvPr id="234" name="Shape 234"/>
          <p:cNvSpPr/>
          <p:nvPr>
            <p:ph type="body" sz="half" idx="1"/>
          </p:nvPr>
        </p:nvSpPr>
        <p:spPr>
          <a:xfrm>
            <a:off x="468153" y="983297"/>
            <a:ext cx="3302964"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A computational system comprised of layers and each layer is built of interconnected perceptrons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image8.png" descr="Screenshot 2015-08-19 12.01.35.png"/>
          <p:cNvPicPr>
            <a:picLocks noChangeAspect="1"/>
          </p:cNvPicPr>
          <p:nvPr/>
        </p:nvPicPr>
        <p:blipFill>
          <a:blip r:embed="rId2">
            <a:extLst/>
          </a:blip>
          <a:stretch>
            <a:fillRect/>
          </a:stretch>
        </p:blipFill>
        <p:spPr>
          <a:xfrm>
            <a:off x="5367337" y="881062"/>
            <a:ext cx="3776663" cy="2485078"/>
          </a:xfrm>
          <a:prstGeom prst="rect">
            <a:avLst/>
          </a:prstGeom>
          <a:ln w="12700">
            <a:miter lim="400000"/>
          </a:ln>
        </p:spPr>
      </p:pic>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1" name="Shape 2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Shape 242"/>
          <p:cNvSpPr/>
          <p:nvPr>
            <p:ph type="title"/>
          </p:nvPr>
        </p:nvSpPr>
        <p:spPr>
          <a:prstGeom prst="rect">
            <a:avLst/>
          </a:prstGeom>
        </p:spPr>
        <p:txBody>
          <a:bodyPr/>
          <a:lstStyle/>
          <a:p>
            <a:pPr/>
            <a:r>
              <a:t>SINGLE PERCEPTRON</a:t>
            </a:r>
          </a:p>
        </p:txBody>
      </p:sp>
      <p:sp>
        <p:nvSpPr>
          <p:cNvPr id="243" name="Shape 243"/>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Takes in input and uses an activation function in order to output</a:t>
            </a:r>
          </a:p>
        </p:txBody>
      </p:sp>
      <p:pic>
        <p:nvPicPr>
          <p:cNvPr id="244" name="image9.png" descr="Screenshot 2015-08-19 12.01.51.png"/>
          <p:cNvPicPr>
            <a:picLocks noChangeAspect="1"/>
          </p:cNvPicPr>
          <p:nvPr/>
        </p:nvPicPr>
        <p:blipFill>
          <a:blip r:embed="rId3">
            <a:extLst/>
          </a:blip>
          <a:stretch>
            <a:fillRect/>
          </a:stretch>
        </p:blipFill>
        <p:spPr>
          <a:xfrm>
            <a:off x="5437253" y="3492500"/>
            <a:ext cx="3636831" cy="1409700"/>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